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7"/>
  </p:notesMasterIdLst>
  <p:handoutMasterIdLst>
    <p:handoutMasterId r:id="rId8"/>
  </p:handoutMasterIdLst>
  <p:sldIdLst>
    <p:sldId id="257" r:id="rId5"/>
    <p:sldId id="259" r:id="rId6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A38"/>
    <a:srgbClr val="5C292E"/>
    <a:srgbClr val="C33B3B"/>
    <a:srgbClr val="D37D7C"/>
    <a:srgbClr val="F2D9B0"/>
    <a:srgbClr val="CFBF9D"/>
    <a:srgbClr val="CEAA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1" autoAdjust="0"/>
  </p:normalViewPr>
  <p:slideViewPr>
    <p:cSldViewPr snapToGrid="0">
      <p:cViewPr varScale="1">
        <p:scale>
          <a:sx n="30" d="100"/>
          <a:sy n="30" d="100"/>
        </p:scale>
        <p:origin x="2178" y="96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F5CE2ABB-3E4F-4D41-8568-7C902D834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B87AD07-52BA-4654-AB16-B5FB95B8B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FE1BA-D506-40EE-B152-1FC809E35E5F}" type="datetimeFigureOut">
              <a:rPr lang="en-US" smtClean="0"/>
              <a:t>22.01.2020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0CEFF96-CB5A-4136-B37B-371A897EC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980E3A-98E2-4FFC-B81C-C354A7B3B9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F6829-522D-411D-99E3-19D7738EE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9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22A5C-B1F3-4931-941D-123ADD0E9CE3}" type="datetimeFigureOut">
              <a:rPr lang="en-US" smtClean="0"/>
              <a:t>22.01.2020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98550-2AA3-427C-8530-E6B958473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0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5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9B91648-3E62-437A-9B2B-F30287F94D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2525" y="7029450"/>
            <a:ext cx="9886950" cy="512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D961BD8-6614-4D8A-9A6F-E5F963382F71}"/>
              </a:ext>
            </a:extLst>
          </p:cNvPr>
          <p:cNvSpPr/>
          <p:nvPr userDrawn="1"/>
        </p:nvSpPr>
        <p:spPr>
          <a:xfrm>
            <a:off x="388374" y="336753"/>
            <a:ext cx="11415252" cy="14817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57"/>
          <p:cNvSpPr/>
          <p:nvPr/>
        </p:nvSpPr>
        <p:spPr>
          <a:xfrm>
            <a:off x="594799" y="861226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7890" y="869455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nip Diagonal Corner Rectangle 2"/>
          <p:cNvSpPr/>
          <p:nvPr/>
        </p:nvSpPr>
        <p:spPr>
          <a:xfrm>
            <a:off x="-916" y="7512484"/>
            <a:ext cx="12192916" cy="8722139"/>
          </a:xfrm>
          <a:prstGeom prst="snip2Diag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xmlns="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Infographic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0" y="0"/>
            <a:ext cx="12192000" cy="2848986"/>
          </a:xfrm>
          <a:prstGeom prst="flowChartDocumen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6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25" y="258928"/>
            <a:ext cx="2170090" cy="21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23090" y="3057028"/>
            <a:ext cx="11732884" cy="4396773"/>
            <a:chOff x="323090" y="2321532"/>
            <a:chExt cx="11732884" cy="4396773"/>
          </a:xfrm>
        </p:grpSpPr>
        <p:grpSp>
          <p:nvGrpSpPr>
            <p:cNvPr id="30" name="Group 29"/>
            <p:cNvGrpSpPr/>
            <p:nvPr/>
          </p:nvGrpSpPr>
          <p:grpSpPr>
            <a:xfrm>
              <a:off x="582886" y="4944070"/>
              <a:ext cx="1477970" cy="1424993"/>
              <a:chOff x="232030" y="4890837"/>
              <a:chExt cx="1477970" cy="1424993"/>
            </a:xfrm>
          </p:grpSpPr>
          <p:sp>
            <p:nvSpPr>
              <p:cNvPr id="147" name="Oval 146"/>
              <p:cNvSpPr/>
              <p:nvPr/>
            </p:nvSpPr>
            <p:spPr>
              <a:xfrm>
                <a:off x="232030" y="4890837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434642" y="5229938"/>
                <a:ext cx="1039092" cy="708471"/>
                <a:chOff x="434642" y="5229938"/>
                <a:chExt cx="1039092" cy="708471"/>
              </a:xfrm>
            </p:grpSpPr>
            <p:sp>
              <p:nvSpPr>
                <p:cNvPr id="142" name="Freeform: Shape 231">
                  <a:extLst>
                    <a:ext uri="{FF2B5EF4-FFF2-40B4-BE49-F238E27FC236}">
                      <a16:creationId xmlns:a16="http://schemas.microsoft.com/office/drawing/2014/main" xmlns="" id="{9177C0F3-38D9-4606-9E52-C72391D2BC91}"/>
                    </a:ext>
                  </a:extLst>
                </p:cNvPr>
                <p:cNvSpPr/>
                <p:nvPr/>
              </p:nvSpPr>
              <p:spPr>
                <a:xfrm>
                  <a:off x="781006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Freeform: Shape 230">
                  <a:extLst>
                    <a:ext uri="{FF2B5EF4-FFF2-40B4-BE49-F238E27FC236}">
                      <a16:creationId xmlns:a16="http://schemas.microsoft.com/office/drawing/2014/main" xmlns="" id="{6877EC82-8291-4A72-B05C-096D00670784}"/>
                    </a:ext>
                  </a:extLst>
                </p:cNvPr>
                <p:cNvSpPr/>
                <p:nvPr/>
              </p:nvSpPr>
              <p:spPr>
                <a:xfrm>
                  <a:off x="434642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" name="Freeform: Shape 229">
                  <a:extLst>
                    <a:ext uri="{FF2B5EF4-FFF2-40B4-BE49-F238E27FC236}">
                      <a16:creationId xmlns:a16="http://schemas.microsoft.com/office/drawing/2014/main" xmlns="" id="{D670891D-8B8D-4255-A1F5-524098A30555}"/>
                    </a:ext>
                  </a:extLst>
                </p:cNvPr>
                <p:cNvSpPr/>
                <p:nvPr/>
              </p:nvSpPr>
              <p:spPr>
                <a:xfrm>
                  <a:off x="1127370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6350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35" name="Group 34"/>
            <p:cNvGrpSpPr/>
            <p:nvPr/>
          </p:nvGrpSpPr>
          <p:grpSpPr>
            <a:xfrm>
              <a:off x="602764" y="2427738"/>
              <a:ext cx="1477970" cy="1424993"/>
              <a:chOff x="209358" y="3296293"/>
              <a:chExt cx="1477970" cy="1424993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209358" y="3296293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44" name="Picture 20" descr="Kết quả hình ảnh cho traveler icon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643" y="3596668"/>
                <a:ext cx="777586" cy="777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455158" y="2321532"/>
              <a:ext cx="9600816" cy="12311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4000" b="1" dirty="0" err="1" smtClean="0">
                  <a:solidFill>
                    <a:srgbClr val="002060"/>
                  </a:solidFill>
                </a:rPr>
                <a:t>Hành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khách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đi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/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đến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từ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thành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phố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Vũ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Hán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,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tỉnh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Hồ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Bắc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,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Trung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Quốc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hoặc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vùng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có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dịch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endParaRPr lang="en-US" sz="4000" b="1" dirty="0">
                <a:solidFill>
                  <a:srgbClr val="002060"/>
                </a:solidFill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417199" y="4871646"/>
              <a:ext cx="9599019" cy="18466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4000" b="1" dirty="0" err="1">
                  <a:solidFill>
                    <a:srgbClr val="002060"/>
                  </a:solidFill>
                </a:rPr>
                <a:t>C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ó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tiếp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xúc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gần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với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người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mắc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bệnh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just"/>
              <a:r>
                <a:rPr lang="en-US" sz="4000" b="1" dirty="0" err="1" smtClean="0">
                  <a:solidFill>
                    <a:srgbClr val="002060"/>
                  </a:solidFill>
                </a:rPr>
                <a:t>viêm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phổi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cấp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tại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thành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phố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Vũ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Hán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hoặc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vùng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có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dịch</a:t>
              </a:r>
              <a:endParaRPr lang="en-US" sz="4000" b="1" dirty="0">
                <a:solidFill>
                  <a:srgbClr val="002060"/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xmlns="" id="{A025D5D5-CF94-406F-9B0D-1B6A88C449C9}"/>
                </a:ext>
              </a:extLst>
            </p:cNvPr>
            <p:cNvSpPr txBox="1"/>
            <p:nvPr/>
          </p:nvSpPr>
          <p:spPr>
            <a:xfrm>
              <a:off x="323090" y="3926820"/>
              <a:ext cx="5588000" cy="6771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002060"/>
                  </a:solidFill>
                </a:rPr>
                <a:t>HOẶC</a:t>
              </a:r>
              <a:endParaRPr lang="en-US" sz="2400" noProof="1">
                <a:solidFill>
                  <a:srgbClr val="00206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6675" y="7842821"/>
            <a:ext cx="11426556" cy="7395263"/>
            <a:chOff x="396675" y="6988067"/>
            <a:chExt cx="11426556" cy="7395263"/>
          </a:xfrm>
        </p:grpSpPr>
        <p:pic>
          <p:nvPicPr>
            <p:cNvPr id="1036" name="Picture 12" descr="Kết quả hình ảnh cho hotline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75" y="13143576"/>
              <a:ext cx="1906117" cy="8617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2571236" y="13121446"/>
              <a:ext cx="87630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ĐƯỜNG DÂY NÓNG  </a:t>
              </a:r>
            </a:p>
            <a:p>
              <a:pPr algn="just"/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(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điền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số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đường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dây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nóng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của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địa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phương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)</a:t>
              </a:r>
              <a:endParaRPr lang="en-US" sz="3600" b="1" dirty="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455158" y="7164857"/>
              <a:ext cx="89086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 smtClean="0">
                  <a:solidFill>
                    <a:schemeClr val="bg1"/>
                  </a:solidFill>
                </a:rPr>
                <a:t>Trong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vòng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>
                  <a:solidFill>
                    <a:srgbClr val="FFFF00"/>
                  </a:solidFill>
                </a:rPr>
                <a:t>14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ngày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498424" y="8562098"/>
              <a:ext cx="890862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 smtClean="0">
                  <a:solidFill>
                    <a:schemeClr val="bg1"/>
                  </a:solidFill>
                </a:rPr>
                <a:t>Nếu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có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dấu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hiệu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:       </a:t>
              </a:r>
              <a:r>
                <a:rPr lang="en-US" sz="4000" b="1" dirty="0" smtClean="0">
                  <a:solidFill>
                    <a:srgbClr val="FFFF00"/>
                  </a:solidFill>
                </a:rPr>
                <a:t>SỐT </a:t>
              </a:r>
            </a:p>
            <a:p>
              <a:pPr algn="just"/>
              <a:r>
                <a:rPr lang="en-US" sz="4000" b="1" dirty="0" smtClean="0">
                  <a:solidFill>
                    <a:schemeClr val="bg1"/>
                  </a:solidFill>
                </a:rPr>
                <a:t>                                      </a:t>
              </a:r>
              <a:r>
                <a:rPr lang="en-US" sz="4000" b="1" dirty="0" smtClean="0">
                  <a:solidFill>
                    <a:srgbClr val="FFFF00"/>
                  </a:solidFill>
                </a:rPr>
                <a:t>HO </a:t>
              </a:r>
            </a:p>
            <a:p>
              <a:pPr algn="just"/>
              <a:r>
                <a:rPr lang="en-US" sz="4000" b="1" dirty="0" smtClean="0">
                  <a:solidFill>
                    <a:srgbClr val="FFFF00"/>
                  </a:solidFill>
                </a:rPr>
                <a:t>                                      KHÓ THỞ</a:t>
              </a:r>
              <a:endParaRPr lang="en-US" sz="4000" b="1" dirty="0">
                <a:solidFill>
                  <a:srgbClr val="FFFF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28544" y="11000004"/>
              <a:ext cx="929468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err="1" smtClean="0">
                  <a:solidFill>
                    <a:schemeClr val="bg1"/>
                  </a:solidFill>
                </a:rPr>
                <a:t>Cần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đến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ngay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bệnh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viện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để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được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tư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vấn</a:t>
              </a:r>
              <a:r>
                <a:rPr lang="en-US" sz="4000" b="1" dirty="0">
                  <a:solidFill>
                    <a:schemeClr val="bg1"/>
                  </a:solidFill>
                </a:rPr>
                <a:t>, </a:t>
              </a:r>
              <a:r>
                <a:rPr lang="en-US" sz="4000" b="1" dirty="0" err="1">
                  <a:solidFill>
                    <a:schemeClr val="bg1"/>
                  </a:solidFill>
                </a:rPr>
                <a:t>khám</a:t>
              </a:r>
              <a:r>
                <a:rPr lang="en-US" sz="4000" b="1" dirty="0">
                  <a:solidFill>
                    <a:schemeClr val="bg1"/>
                  </a:solidFill>
                </a:rPr>
                <a:t>, </a:t>
              </a:r>
              <a:r>
                <a:rPr lang="en-US" sz="4000" b="1" dirty="0" err="1">
                  <a:solidFill>
                    <a:schemeClr val="bg1"/>
                  </a:solidFill>
                </a:rPr>
                <a:t>điều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trị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kịp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thời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02751" y="698806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4" descr="Kết quả hình ảnh cho 14 calendar ico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774" y="7157406"/>
              <a:ext cx="976182" cy="106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Oval 56"/>
            <p:cNvSpPr/>
            <p:nvPr/>
          </p:nvSpPr>
          <p:spPr>
            <a:xfrm>
              <a:off x="518866" y="8911852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0" name="Picture 10" descr="Hình ảnh có liên qua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991" y="9154475"/>
              <a:ext cx="735002" cy="894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Oval 55"/>
            <p:cNvSpPr/>
            <p:nvPr/>
          </p:nvSpPr>
          <p:spPr>
            <a:xfrm>
              <a:off x="500599" y="1096894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38791" y="11183658"/>
              <a:ext cx="933281" cy="975703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2417199" y="496083"/>
            <a:ext cx="94060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PHÒNG CHỐNG BỆNH VIÊM PHỔI CẤP DO CHỦNG MỚI VI RÚT CORONA</a:t>
            </a:r>
            <a:endParaRPr lang="vi-VN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4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57"/>
          <p:cNvSpPr/>
          <p:nvPr/>
        </p:nvSpPr>
        <p:spPr>
          <a:xfrm>
            <a:off x="594799" y="861226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7890" y="869455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nip Diagonal Corner Rectangle 2"/>
          <p:cNvSpPr/>
          <p:nvPr/>
        </p:nvSpPr>
        <p:spPr>
          <a:xfrm>
            <a:off x="-916" y="7512484"/>
            <a:ext cx="12192916" cy="8722139"/>
          </a:xfrm>
          <a:prstGeom prst="snip2Diag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xmlns="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Infographic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0" y="0"/>
            <a:ext cx="12192000" cy="2848986"/>
          </a:xfrm>
          <a:prstGeom prst="flowChartDocumen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6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25" y="258928"/>
            <a:ext cx="2170090" cy="21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82886" y="3163234"/>
            <a:ext cx="11473088" cy="4627633"/>
            <a:chOff x="582886" y="2427738"/>
            <a:chExt cx="11473088" cy="4627633"/>
          </a:xfrm>
        </p:grpSpPr>
        <p:grpSp>
          <p:nvGrpSpPr>
            <p:cNvPr id="30" name="Group 29"/>
            <p:cNvGrpSpPr/>
            <p:nvPr/>
          </p:nvGrpSpPr>
          <p:grpSpPr>
            <a:xfrm>
              <a:off x="582886" y="4944070"/>
              <a:ext cx="1477970" cy="1424993"/>
              <a:chOff x="232030" y="4890837"/>
              <a:chExt cx="1477970" cy="1424993"/>
            </a:xfrm>
          </p:grpSpPr>
          <p:sp>
            <p:nvSpPr>
              <p:cNvPr id="147" name="Oval 146"/>
              <p:cNvSpPr/>
              <p:nvPr/>
            </p:nvSpPr>
            <p:spPr>
              <a:xfrm>
                <a:off x="232030" y="4890837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434642" y="5229938"/>
                <a:ext cx="1039092" cy="708471"/>
                <a:chOff x="434642" y="5229938"/>
                <a:chExt cx="1039092" cy="708471"/>
              </a:xfrm>
            </p:grpSpPr>
            <p:sp>
              <p:nvSpPr>
                <p:cNvPr id="142" name="Freeform: Shape 231">
                  <a:extLst>
                    <a:ext uri="{FF2B5EF4-FFF2-40B4-BE49-F238E27FC236}">
                      <a16:creationId xmlns:a16="http://schemas.microsoft.com/office/drawing/2014/main" xmlns="" id="{9177C0F3-38D9-4606-9E52-C72391D2BC91}"/>
                    </a:ext>
                  </a:extLst>
                </p:cNvPr>
                <p:cNvSpPr/>
                <p:nvPr/>
              </p:nvSpPr>
              <p:spPr>
                <a:xfrm>
                  <a:off x="781006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Freeform: Shape 230">
                  <a:extLst>
                    <a:ext uri="{FF2B5EF4-FFF2-40B4-BE49-F238E27FC236}">
                      <a16:creationId xmlns:a16="http://schemas.microsoft.com/office/drawing/2014/main" xmlns="" id="{6877EC82-8291-4A72-B05C-096D00670784}"/>
                    </a:ext>
                  </a:extLst>
                </p:cNvPr>
                <p:cNvSpPr/>
                <p:nvPr/>
              </p:nvSpPr>
              <p:spPr>
                <a:xfrm>
                  <a:off x="434642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" name="Freeform: Shape 229">
                  <a:extLst>
                    <a:ext uri="{FF2B5EF4-FFF2-40B4-BE49-F238E27FC236}">
                      <a16:creationId xmlns:a16="http://schemas.microsoft.com/office/drawing/2014/main" xmlns="" id="{D670891D-8B8D-4255-A1F5-524098A30555}"/>
                    </a:ext>
                  </a:extLst>
                </p:cNvPr>
                <p:cNvSpPr/>
                <p:nvPr/>
              </p:nvSpPr>
              <p:spPr>
                <a:xfrm>
                  <a:off x="1127370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6350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35" name="Group 34"/>
            <p:cNvGrpSpPr/>
            <p:nvPr/>
          </p:nvGrpSpPr>
          <p:grpSpPr>
            <a:xfrm>
              <a:off x="602764" y="2427738"/>
              <a:ext cx="1477970" cy="1424993"/>
              <a:chOff x="209358" y="3296293"/>
              <a:chExt cx="1477970" cy="1424993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209358" y="3296293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44" name="Picture 20" descr="Kết quả hình ảnh cho traveler icon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643" y="3596668"/>
                <a:ext cx="777586" cy="777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355019" y="2498514"/>
              <a:ext cx="9700955" cy="13542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4400" b="1" dirty="0" smtClean="0">
                  <a:solidFill>
                    <a:srgbClr val="002060"/>
                  </a:solidFill>
                </a:rPr>
                <a:t>乘客从湖北省武汉市到或</a:t>
              </a:r>
              <a:r>
                <a:rPr lang="zh-CN" altLang="en-US" sz="4400" b="1" dirty="0">
                  <a:solidFill>
                    <a:srgbClr val="002060"/>
                  </a:solidFill>
                </a:rPr>
                <a:t>来自疾病地区</a:t>
              </a:r>
              <a:endParaRPr lang="en-US" sz="4400" b="1" dirty="0">
                <a:solidFill>
                  <a:srgbClr val="002060"/>
                </a:solidFill>
              </a:endParaRPr>
            </a:p>
            <a:p>
              <a:pPr algn="just"/>
              <a:endParaRPr lang="en-US" altLang="zh-CN" sz="4400" b="1" dirty="0" smtClean="0">
                <a:solidFill>
                  <a:srgbClr val="002060"/>
                </a:solidFill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417199" y="5024046"/>
              <a:ext cx="9599019" cy="20313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4400" b="1" dirty="0">
                  <a:solidFill>
                    <a:srgbClr val="002060"/>
                  </a:solidFill>
                </a:rPr>
                <a:t>天中已经跟肺炎患者接近</a:t>
              </a:r>
            </a:p>
            <a:p>
              <a:r>
                <a:rPr lang="zh-CN" altLang="en-US" sz="4400" b="1" dirty="0">
                  <a:solidFill>
                    <a:srgbClr val="002060"/>
                  </a:solidFill>
                </a:rPr>
                <a:t>请注</a:t>
              </a:r>
              <a:r>
                <a:rPr lang="zh-CN" altLang="en-US" sz="4400" b="1" dirty="0" smtClean="0">
                  <a:solidFill>
                    <a:srgbClr val="002060"/>
                  </a:solidFill>
                </a:rPr>
                <a:t>意</a:t>
              </a:r>
              <a:endParaRPr lang="en-US" altLang="zh-CN" sz="4400" b="1" dirty="0" smtClean="0">
                <a:solidFill>
                  <a:srgbClr val="002060"/>
                </a:solidFill>
              </a:endParaRPr>
            </a:p>
            <a:p>
              <a:endParaRPr lang="zh-CN" altLang="en-US" sz="4400" b="1" dirty="0">
                <a:solidFill>
                  <a:srgbClr val="002060"/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xmlns="" id="{A025D5D5-CF94-406F-9B0D-1B6A88C449C9}"/>
                </a:ext>
              </a:extLst>
            </p:cNvPr>
            <p:cNvSpPr txBox="1"/>
            <p:nvPr/>
          </p:nvSpPr>
          <p:spPr>
            <a:xfrm>
              <a:off x="1764956" y="3609659"/>
              <a:ext cx="5588000" cy="6771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ja-JP" altLang="en-US" sz="4400" b="1" dirty="0">
                  <a:solidFill>
                    <a:srgbClr val="002060"/>
                  </a:solidFill>
                </a:rPr>
                <a:t>或</a:t>
              </a:r>
              <a:endParaRPr lang="en-US" sz="44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6675" y="7842821"/>
            <a:ext cx="11040494" cy="7456818"/>
            <a:chOff x="396675" y="6988067"/>
            <a:chExt cx="11040494" cy="7456818"/>
          </a:xfrm>
        </p:grpSpPr>
        <p:pic>
          <p:nvPicPr>
            <p:cNvPr id="1036" name="Picture 12" descr="Kết quả hình ảnh cho hotline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75" y="13143576"/>
              <a:ext cx="1906117" cy="8617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2571236" y="13121446"/>
              <a:ext cx="8763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ja-JP" altLang="en-US" sz="4400" b="1" dirty="0">
                  <a:solidFill>
                    <a:schemeClr val="bg1"/>
                  </a:solidFill>
                </a:rPr>
                <a:t>热线电话</a:t>
              </a:r>
              <a:r>
                <a:rPr lang="en-US" altLang="ja-JP" sz="4400" b="1" dirty="0">
                  <a:solidFill>
                    <a:schemeClr val="bg1"/>
                  </a:solidFill>
                </a:rPr>
                <a:t>:</a:t>
              </a:r>
              <a:r>
                <a:rPr lang="en-US" sz="4400" b="1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  </a:t>
              </a:r>
            </a:p>
            <a:p>
              <a:pPr algn="just"/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(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điền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số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đường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dây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nóng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của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địa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phương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)</a:t>
              </a:r>
              <a:endParaRPr lang="en-US" sz="3600" b="1" dirty="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455158" y="7164857"/>
              <a:ext cx="890862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b="1" dirty="0" smtClean="0">
                  <a:solidFill>
                    <a:schemeClr val="bg1"/>
                  </a:solidFill>
                </a:rPr>
                <a:t>在 </a:t>
              </a:r>
              <a:r>
                <a:rPr lang="en-US" altLang="ja-JP" sz="4400" b="1" dirty="0" smtClean="0">
                  <a:solidFill>
                    <a:srgbClr val="FFFF00"/>
                  </a:solidFill>
                </a:rPr>
                <a:t>14 </a:t>
              </a:r>
              <a:r>
                <a:rPr lang="ja-JP" altLang="en-US" sz="4400" b="1" dirty="0">
                  <a:solidFill>
                    <a:schemeClr val="bg1"/>
                  </a:solidFill>
                </a:rPr>
                <a:t>天内</a:t>
              </a:r>
              <a:endParaRPr lang="en-US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498424" y="8562098"/>
              <a:ext cx="8908624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</a:rPr>
                <a:t>如果有一些的表</a:t>
              </a:r>
              <a:r>
                <a:rPr lang="zh-CN" altLang="en-US" sz="4400" b="1" dirty="0" smtClean="0">
                  <a:solidFill>
                    <a:schemeClr val="bg1"/>
                  </a:solidFill>
                </a:rPr>
                <a:t>现</a:t>
              </a:r>
              <a:r>
                <a:rPr lang="en-US" sz="4400" b="1" dirty="0" smtClean="0">
                  <a:solidFill>
                    <a:schemeClr val="bg1"/>
                  </a:solidFill>
                </a:rPr>
                <a:t>:   	</a:t>
              </a:r>
              <a:r>
                <a:rPr lang="en-US" altLang="zh-CN" sz="4400" b="1" dirty="0" smtClean="0">
                  <a:solidFill>
                    <a:srgbClr val="FFFF00"/>
                  </a:solidFill>
                </a:rPr>
                <a:t>- </a:t>
              </a:r>
              <a:r>
                <a:rPr lang="zh-CN" altLang="en-US" sz="4400" b="1" dirty="0" smtClean="0">
                  <a:solidFill>
                    <a:srgbClr val="FFFF00"/>
                  </a:solidFill>
                </a:rPr>
                <a:t>发</a:t>
              </a:r>
              <a:r>
                <a:rPr lang="zh-CN" altLang="en-US" sz="4400" b="1" dirty="0">
                  <a:solidFill>
                    <a:srgbClr val="FFFF00"/>
                  </a:solidFill>
                </a:rPr>
                <a:t>烧</a:t>
              </a:r>
            </a:p>
            <a:p>
              <a:r>
                <a:rPr lang="en-US" altLang="zh-CN" sz="4400" b="1" dirty="0" smtClean="0">
                  <a:solidFill>
                    <a:srgbClr val="FFFF00"/>
                  </a:solidFill>
                </a:rPr>
                <a:t>   					</a:t>
              </a:r>
              <a:r>
                <a:rPr lang="en-US" sz="44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4400" b="1" dirty="0" smtClean="0">
                  <a:solidFill>
                    <a:srgbClr val="FFFF00"/>
                  </a:solidFill>
                </a:rPr>
                <a:t>						- </a:t>
              </a:r>
              <a:r>
                <a:rPr lang="zh-CN" altLang="en-US" sz="4400" b="1" dirty="0" smtClean="0">
                  <a:solidFill>
                    <a:srgbClr val="FFFF00"/>
                  </a:solidFill>
                </a:rPr>
                <a:t>咳</a:t>
              </a:r>
              <a:r>
                <a:rPr lang="zh-CN" altLang="en-US" sz="4400" b="1" dirty="0">
                  <a:solidFill>
                    <a:srgbClr val="FFFF00"/>
                  </a:solidFill>
                </a:rPr>
                <a:t>嗽</a:t>
              </a:r>
            </a:p>
            <a:p>
              <a:r>
                <a:rPr lang="en-US" altLang="zh-CN" sz="4400" b="1" dirty="0" smtClean="0">
                  <a:solidFill>
                    <a:srgbClr val="FFFF00"/>
                  </a:solidFill>
                </a:rPr>
                <a:t>											- </a:t>
              </a:r>
              <a:r>
                <a:rPr lang="zh-CN" altLang="en-US" sz="4400" b="1" dirty="0" smtClean="0">
                  <a:solidFill>
                    <a:srgbClr val="FFFF00"/>
                  </a:solidFill>
                </a:rPr>
                <a:t>呼</a:t>
              </a:r>
              <a:r>
                <a:rPr lang="zh-CN" altLang="en-US" sz="4400" b="1" dirty="0">
                  <a:solidFill>
                    <a:srgbClr val="FFFF00"/>
                  </a:solidFill>
                </a:rPr>
                <a:t>吸困难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28545" y="11000004"/>
              <a:ext cx="890862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4400" b="1" dirty="0">
                  <a:solidFill>
                    <a:schemeClr val="bg1"/>
                  </a:solidFill>
                </a:rPr>
                <a:t>请马上到最近的医疗设施为了体检和治疗</a:t>
              </a:r>
              <a:endParaRPr lang="en-US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02751" y="698806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4" descr="Kết quả hình ảnh cho 14 calendar ico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774" y="7157406"/>
              <a:ext cx="976182" cy="106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Oval 56"/>
            <p:cNvSpPr/>
            <p:nvPr/>
          </p:nvSpPr>
          <p:spPr>
            <a:xfrm>
              <a:off x="518866" y="8911852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0" name="Picture 10" descr="Hình ảnh có liên qua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991" y="9154475"/>
              <a:ext cx="735002" cy="894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Oval 55"/>
            <p:cNvSpPr/>
            <p:nvPr/>
          </p:nvSpPr>
          <p:spPr>
            <a:xfrm>
              <a:off x="500599" y="1096894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38791" y="11183658"/>
              <a:ext cx="933281" cy="975703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2417199" y="496083"/>
            <a:ext cx="94060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预防病毒性肺炎病例的病原体初步判定为新型冠状病毒病毒性肺炎</a:t>
            </a:r>
            <a:endParaRPr lang="vi-VN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hannon Smith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FF0030"/>
      </a:accent1>
      <a:accent2>
        <a:srgbClr val="F06463"/>
      </a:accent2>
      <a:accent3>
        <a:srgbClr val="F3EF22"/>
      </a:accent3>
      <a:accent4>
        <a:srgbClr val="2A744A"/>
      </a:accent4>
      <a:accent5>
        <a:srgbClr val="FF0030"/>
      </a:accent5>
      <a:accent6>
        <a:srgbClr val="F3EF22"/>
      </a:accent6>
      <a:hlink>
        <a:srgbClr val="FF0030"/>
      </a:hlink>
      <a:folHlink>
        <a:srgbClr val="FF0030"/>
      </a:folHlink>
    </a:clrScheme>
    <a:fontScheme name="Custom 2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7F679DF-2C39-4631-8027-4294492C1725}" vid="{F9C39169-F391-4B73-9304-F92BE77C0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8DCC618-084E-430C-B457-3CD1B78A57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C7F513-037B-408C-8F26-114261EF7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52E3BC-8108-4473-AF33-C93DA317E36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1af3243-3dd4-4a8d-8c0d-dd76da1f02a5"/>
    <ds:schemaRef ds:uri="http://schemas.microsoft.com/office/2006/documentManagement/types"/>
    <ds:schemaRef ds:uri="16c05727-aa75-4e4a-9b5f-8a80a1165891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Education infographics poster</Template>
  <TotalTime>0</TotalTime>
  <Words>207</Words>
  <Application>Microsoft Office PowerPoint</Application>
  <PresentationFormat>Custom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Education Infographic</vt:lpstr>
      <vt:lpstr>Education Infographic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2020-01-15T08:31:15Z</dcterms:created>
  <dcterms:modified xsi:type="dcterms:W3CDTF">2020-01-22T07:21:03Z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